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97c439a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97c439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8d8ea0a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8d8ea0a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8d8ea0af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8d8ea0af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8d8ea0af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8d8ea0af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8d8ea0a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8d8ea0a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8d8ea0af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8d8ea0af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8d8ea0af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8d8ea0af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Orphan Drugs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FDA approves first AI drug for rare disease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3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Orphan Drug?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0" y="1152475"/>
            <a:ext cx="5289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Orphan Drug Status is a designation given by the U.S. Food and Drug Administration (FDA) to drugs and biologics intended to </a:t>
            </a:r>
            <a:r>
              <a:rPr lang="en">
                <a:solidFill>
                  <a:schemeClr val="accent4"/>
                </a:solidFill>
              </a:rPr>
              <a:t>treat rare diseases or conditions</a:t>
            </a:r>
            <a:r>
              <a:rPr lang="en"/>
              <a:t>. A rare disease, according to FDA guidelines, affects </a:t>
            </a:r>
            <a:r>
              <a:rPr lang="en">
                <a:solidFill>
                  <a:schemeClr val="accent4"/>
                </a:solidFill>
              </a:rPr>
              <a:t>fewer than 200,000 people</a:t>
            </a:r>
            <a:r>
              <a:rPr lang="en"/>
              <a:t> in the United States.</a:t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Incentives: </a:t>
            </a:r>
            <a:r>
              <a:rPr lang="en"/>
              <a:t>Companies that develop orphan drugs are eligible for various incentives, including </a:t>
            </a:r>
            <a:r>
              <a:rPr lang="en">
                <a:solidFill>
                  <a:schemeClr val="dk1"/>
                </a:solidFill>
              </a:rPr>
              <a:t>tax credits for clinical research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reduced filing fees</a:t>
            </a:r>
            <a:r>
              <a:rPr lang="en"/>
              <a:t>, and potential for </a:t>
            </a:r>
            <a:r>
              <a:rPr lang="en">
                <a:solidFill>
                  <a:schemeClr val="dk1"/>
                </a:solidFill>
              </a:rPr>
              <a:t>seven years of market exclusivity</a:t>
            </a:r>
            <a:r>
              <a:rPr lang="en"/>
              <a:t> upon approval.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Development Grants: </a:t>
            </a:r>
            <a:r>
              <a:rPr lang="en"/>
              <a:t>FDA may offer </a:t>
            </a:r>
            <a:r>
              <a:rPr lang="en">
                <a:solidFill>
                  <a:schemeClr val="dk1"/>
                </a:solidFill>
              </a:rPr>
              <a:t>grants for clinical trials</a:t>
            </a:r>
            <a:r>
              <a:rPr lang="en"/>
              <a:t> and research specifically aimed at developing orphan drugs.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Accelerated Review: </a:t>
            </a:r>
            <a:r>
              <a:rPr lang="en"/>
              <a:t>The approval process for orphan drugs can be </a:t>
            </a:r>
            <a:r>
              <a:rPr lang="en">
                <a:solidFill>
                  <a:schemeClr val="dk1"/>
                </a:solidFill>
              </a:rPr>
              <a:t>faster than that for other drug categories</a:t>
            </a:r>
            <a:r>
              <a:rPr lang="en"/>
              <a:t>, although it still needs to meet the FDA’s safety and efficacy standards.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Protocol Assistance: </a:t>
            </a:r>
            <a:r>
              <a:rPr lang="en"/>
              <a:t>The FDA can provide </a:t>
            </a:r>
            <a:r>
              <a:rPr lang="en">
                <a:solidFill>
                  <a:schemeClr val="dk1"/>
                </a:solidFill>
              </a:rPr>
              <a:t>scientific advice and guidance</a:t>
            </a:r>
            <a:r>
              <a:rPr lang="en"/>
              <a:t> to help companies navigate the development and approval process for an orphan drug.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">
                <a:solidFill>
                  <a:schemeClr val="accent4"/>
                </a:solidFill>
              </a:rPr>
              <a:t>Orphan Drug Act:</a:t>
            </a:r>
            <a:r>
              <a:rPr lang="en"/>
              <a:t> Established in </a:t>
            </a:r>
            <a:r>
              <a:rPr lang="en">
                <a:solidFill>
                  <a:schemeClr val="dk1"/>
                </a:solidFill>
              </a:rPr>
              <a:t>1983</a:t>
            </a:r>
            <a:r>
              <a:rPr lang="en"/>
              <a:t>, this U.S. law aimed to encourage the development of drugs for </a:t>
            </a:r>
            <a:r>
              <a:rPr lang="en">
                <a:solidFill>
                  <a:schemeClr val="dk1"/>
                </a:solidFill>
              </a:rPr>
              <a:t>rare diseases </a:t>
            </a:r>
            <a:r>
              <a:rPr lang="en"/>
              <a:t>by providing these benefits and incentives.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50266" r="0" t="50002"/>
          <a:stretch/>
        </p:blipFill>
        <p:spPr>
          <a:xfrm>
            <a:off x="5289200" y="-125"/>
            <a:ext cx="38548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AI Orphan Drug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0" y="1152475"/>
            <a:ext cx="5420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Insilico Medicine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INS018_055 </a:t>
            </a:r>
            <a:r>
              <a:rPr lang="en"/>
              <a:t>is a small molecule </a:t>
            </a:r>
            <a:r>
              <a:rPr lang="en"/>
              <a:t>targeted</a:t>
            </a:r>
            <a:r>
              <a:rPr lang="en"/>
              <a:t> at </a:t>
            </a:r>
            <a:r>
              <a:rPr lang="en">
                <a:solidFill>
                  <a:schemeClr val="dk1"/>
                </a:solidFill>
              </a:rPr>
              <a:t>idiopathic pulmonary fibrosis (IPF)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Disease has no </a:t>
            </a:r>
            <a:r>
              <a:rPr lang="en">
                <a:solidFill>
                  <a:schemeClr val="dk1"/>
                </a:solidFill>
              </a:rPr>
              <a:t>apparent cause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no cure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Prognosis: median survival is </a:t>
            </a:r>
            <a:r>
              <a:rPr lang="en">
                <a:solidFill>
                  <a:schemeClr val="dk1"/>
                </a:solidFill>
              </a:rPr>
              <a:t>2 to 5 years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Primarily affects adults </a:t>
            </a:r>
            <a:r>
              <a:rPr lang="en">
                <a:solidFill>
                  <a:schemeClr val="dk1"/>
                </a:solidFill>
              </a:rPr>
              <a:t>aged 50 to 70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Drug candidate target selected by AI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Details about their process are somewhat closed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Was generated by their in-house </a:t>
            </a:r>
            <a:r>
              <a:rPr lang="en">
                <a:solidFill>
                  <a:schemeClr val="dk1"/>
                </a:solidFill>
              </a:rPr>
              <a:t>Pharma.AI platform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Will be entering </a:t>
            </a:r>
            <a:r>
              <a:rPr lang="en">
                <a:solidFill>
                  <a:schemeClr val="dk1"/>
                </a:solidFill>
              </a:rPr>
              <a:t>Phase II clinical trials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“discovered and designed using artificial intelligence”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Pictured at right:</a:t>
            </a:r>
            <a:endParaRPr b="1">
              <a:solidFill>
                <a:schemeClr val="accent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Alex Zhavoronkov, PhD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CEO of Insilico Medicine 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23384" r="28311" t="0"/>
          <a:stretch/>
        </p:blipFill>
        <p:spPr>
          <a:xfrm>
            <a:off x="5420785" y="0"/>
            <a:ext cx="37232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what?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0" y="1152475"/>
            <a:ext cx="52938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Proof of Concept: </a:t>
            </a:r>
            <a:r>
              <a:rPr lang="en"/>
              <a:t>This opens the door to more investment and trust in AI drug discovery.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>
                <a:solidFill>
                  <a:schemeClr val="dk1"/>
                </a:solidFill>
              </a:rPr>
              <a:t>De-risking investment</a:t>
            </a:r>
            <a:r>
              <a:rPr lang="en"/>
              <a:t> means more VC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Where the </a:t>
            </a:r>
            <a:r>
              <a:rPr lang="en">
                <a:solidFill>
                  <a:schemeClr val="dk1"/>
                </a:solidFill>
              </a:rPr>
              <a:t>money goes</a:t>
            </a:r>
            <a:r>
              <a:rPr lang="en"/>
              <a:t>, so too goes </a:t>
            </a:r>
            <a:r>
              <a:rPr lang="en">
                <a:solidFill>
                  <a:schemeClr val="dk1"/>
                </a:solidFill>
              </a:rPr>
              <a:t>research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Serving Everyone: </a:t>
            </a:r>
            <a:r>
              <a:rPr lang="en"/>
              <a:t>Drug discovery is ludicrously expensive, hence why “orphan drug” laws exist.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Anyone with </a:t>
            </a:r>
            <a:r>
              <a:rPr lang="en">
                <a:solidFill>
                  <a:schemeClr val="dk1"/>
                </a:solidFill>
              </a:rPr>
              <a:t>rare diseases </a:t>
            </a:r>
            <a:r>
              <a:rPr lang="en"/>
              <a:t>knows how </a:t>
            </a:r>
            <a:r>
              <a:rPr lang="en">
                <a:solidFill>
                  <a:schemeClr val="dk1"/>
                </a:solidFill>
              </a:rPr>
              <a:t>hopeless </a:t>
            </a:r>
            <a:r>
              <a:rPr lang="en"/>
              <a:t>it feels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There are </a:t>
            </a:r>
            <a:r>
              <a:rPr lang="en">
                <a:solidFill>
                  <a:schemeClr val="dk1"/>
                </a:solidFill>
              </a:rPr>
              <a:t>17,000 unique codes</a:t>
            </a:r>
            <a:r>
              <a:rPr lang="en"/>
              <a:t> in ICD-11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Another 120,000 total possible permutations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Practical vs Theoretical: </a:t>
            </a:r>
            <a:r>
              <a:rPr lang="en"/>
              <a:t>The benefits of AI and drug discovery is no longer pure theory, now it is real.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For instance, </a:t>
            </a:r>
            <a:r>
              <a:rPr lang="en">
                <a:solidFill>
                  <a:schemeClr val="dk1"/>
                </a:solidFill>
              </a:rPr>
              <a:t>“New study uses AlphaFold and AI to accelerate design of novel drug for liver cancer”</a:t>
            </a:r>
            <a:r>
              <a:rPr lang="en"/>
              <a:t> earlier this year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It’s one thing to hypothetically </a:t>
            </a:r>
            <a:r>
              <a:rPr lang="en">
                <a:solidFill>
                  <a:schemeClr val="dk1"/>
                </a:solidFill>
              </a:rPr>
              <a:t>design a drug in a lab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It’s entirely another to get it to the</a:t>
            </a:r>
            <a:r>
              <a:rPr lang="en">
                <a:solidFill>
                  <a:schemeClr val="dk1"/>
                </a:solidFill>
              </a:rPr>
              <a:t> FDA and clinical trials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50322" t="50000"/>
          <a:stretch/>
        </p:blipFill>
        <p:spPr>
          <a:xfrm>
            <a:off x="5293675" y="0"/>
            <a:ext cx="38503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0" y="1152475"/>
            <a:ext cx="5281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More Diseases Treated: </a:t>
            </a:r>
            <a:r>
              <a:rPr lang="en"/>
              <a:t>As long as this pans out (or another one does) we should expect to see an uptick in AI-discovered and </a:t>
            </a:r>
            <a:r>
              <a:rPr lang="en"/>
              <a:t>designed drugs.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More Research, More Funding: </a:t>
            </a:r>
            <a:r>
              <a:rPr lang="en"/>
              <a:t>Businesses are always seeking new revenue streams, getting 7 year exclusivity on an Orphan Drug is a pretty big incentive.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Possible Gold Rush:</a:t>
            </a:r>
            <a:r>
              <a:rPr b="1" lang="en"/>
              <a:t> </a:t>
            </a:r>
            <a:r>
              <a:rPr lang="en"/>
              <a:t>If AI can drastically reduce the time and cost associated with discovering orphan drugs, we might see a huge surge due to latent, unmet demand.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Not financial or investment advice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 personally avoid speculative penny stocks like the plague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Cheaper Medicine: </a:t>
            </a:r>
            <a:r>
              <a:rPr lang="en"/>
              <a:t>This is a long shot, but I hope that AI driving the price of drug discovery down means that medicine will soon become much, much cheaper (including rejuvenation and regeneration)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50159" r="0" t="50000"/>
          <a:stretch/>
        </p:blipFill>
        <p:spPr>
          <a:xfrm>
            <a:off x="5281100" y="0"/>
            <a:ext cx="38629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0" y="1152475"/>
            <a:ext cx="5271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Support Open Source: </a:t>
            </a:r>
            <a:r>
              <a:rPr lang="en"/>
              <a:t>Lots of companies benefit from open source </a:t>
            </a:r>
            <a:r>
              <a:rPr lang="en">
                <a:solidFill>
                  <a:schemeClr val="dk1"/>
                </a:solidFill>
              </a:rPr>
              <a:t>tools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research</a:t>
            </a:r>
            <a:r>
              <a:rPr lang="en"/>
              <a:t>, and</a:t>
            </a:r>
            <a:r>
              <a:rPr lang="en">
                <a:solidFill>
                  <a:schemeClr val="dk1"/>
                </a:solidFill>
              </a:rPr>
              <a:t> coding </a:t>
            </a:r>
            <a:r>
              <a:rPr lang="en"/>
              <a:t>examples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Spread the Word: </a:t>
            </a:r>
            <a:r>
              <a:rPr lang="en"/>
              <a:t>This is really great news. Tell people about it, </a:t>
            </a:r>
            <a:r>
              <a:rPr lang="en">
                <a:solidFill>
                  <a:schemeClr val="dk1"/>
                </a:solidFill>
              </a:rPr>
              <a:t>build consensus </a:t>
            </a:r>
            <a:r>
              <a:rPr lang="en"/>
              <a:t>around AI and medicine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Help Me Out: </a:t>
            </a:r>
            <a:r>
              <a:rPr lang="en"/>
              <a:t>Support me on </a:t>
            </a:r>
            <a:r>
              <a:rPr lang="en">
                <a:solidFill>
                  <a:schemeClr val="dk1"/>
                </a:solidFill>
              </a:rPr>
              <a:t>Patreon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like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subscribe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comment </a:t>
            </a:r>
            <a:r>
              <a:rPr lang="en"/>
              <a:t>and </a:t>
            </a:r>
            <a:r>
              <a:rPr lang="en">
                <a:solidFill>
                  <a:schemeClr val="dk1"/>
                </a:solidFill>
              </a:rPr>
              <a:t>share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accent4"/>
                </a:solidFill>
              </a:rPr>
              <a:t>Vote Accordingly: </a:t>
            </a:r>
            <a:r>
              <a:rPr lang="en"/>
              <a:t>Pay attention to politicians anywhere who understand the importance of balance and nuance where AI is concerned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It’s about balancing </a:t>
            </a:r>
            <a:r>
              <a:rPr lang="en">
                <a:solidFill>
                  <a:schemeClr val="dk1"/>
                </a:solidFill>
              </a:rPr>
              <a:t>public good </a:t>
            </a:r>
            <a:r>
              <a:rPr lang="en"/>
              <a:t>versus </a:t>
            </a:r>
            <a:r>
              <a:rPr lang="en">
                <a:solidFill>
                  <a:schemeClr val="dk1"/>
                </a:solidFill>
              </a:rPr>
              <a:t>private interest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Look out for </a:t>
            </a:r>
            <a:r>
              <a:rPr lang="en">
                <a:solidFill>
                  <a:schemeClr val="dk1"/>
                </a:solidFill>
              </a:rPr>
              <a:t>regulatory capture</a:t>
            </a:r>
            <a:r>
              <a:rPr lang="en"/>
              <a:t>, monopolization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50000" l="0" r="50027" t="0"/>
          <a:stretch/>
        </p:blipFill>
        <p:spPr>
          <a:xfrm>
            <a:off x="5271102" y="0"/>
            <a:ext cx="3872899" cy="514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